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64" r:id="rId2"/>
  </p:sldIdLst>
  <p:sldSz cx="21599525" cy="30240288"/>
  <p:notesSz cx="6858000" cy="9144000"/>
  <p:embeddedFontLst>
    <p:embeddedFont>
      <p:font typeface="KoPubWorld돋움체 Bold" panose="020B0600000101010101" charset="-127"/>
      <p:bold r:id="rId5"/>
    </p:embeddedFont>
    <p:embeddedFont>
      <p:font typeface="Microsoft GothicNeo" panose="020B0500000101010101" pitchFamily="34" charset="-127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C2C2"/>
    <a:srgbClr val="FFC000"/>
    <a:srgbClr val="009999"/>
    <a:srgbClr val="5B9BD5"/>
    <a:srgbClr val="2E1D54"/>
    <a:srgbClr val="32205A"/>
    <a:srgbClr val="ED7D31"/>
    <a:srgbClr val="523593"/>
    <a:srgbClr val="412A74"/>
    <a:srgbClr val="2115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04" autoAdjust="0"/>
    <p:restoredTop sz="94660"/>
  </p:normalViewPr>
  <p:slideViewPr>
    <p:cSldViewPr snapToGrid="0">
      <p:cViewPr varScale="1">
        <p:scale>
          <a:sx n="25" d="100"/>
          <a:sy n="25" d="100"/>
        </p:scale>
        <p:origin x="3600" y="42"/>
      </p:cViewPr>
      <p:guideLst>
        <p:guide orient="horz" pos="952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commentAuthors" Target="commentAuthors.xml"/><Relationship Id="rId10" Type="http://schemas.openxmlformats.org/officeDocument/2006/relationships/font" Target="fonts/font6.fntdata"/><Relationship Id="rId19" Type="http://schemas.openxmlformats.org/officeDocument/2006/relationships/tableStyles" Target="tableStyles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0BE7-57DD-4E46-BBF3-FB5E65DACE6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79747-0005-49E2-9E9F-906870918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871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25400-64F7-4AF7-8BBC-C769E28FA35F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27275" y="1143000"/>
            <a:ext cx="2203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5D688-FAA0-4934-9D6C-CA2389A967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30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10676" y="-6114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2637222" cy="2122200"/>
                <a:chOff x="-6879657" y="8606760"/>
                <a:chExt cx="12637222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667675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빅데이터캡스톤디자인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스마트</a:t>
                  </a:r>
                  <a:r>
                    <a:rPr lang="en-US" altLang="ko-KR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IoT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콘텐츠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그룹 70">
            <a:extLst>
              <a:ext uri="{FF2B5EF4-FFF2-40B4-BE49-F238E27FC236}">
                <a16:creationId xmlns:a16="http://schemas.microsoft.com/office/drawing/2014/main" id="{39B4D076-CBB6-4C78-A00A-DE861294DD24}"/>
              </a:ext>
            </a:extLst>
          </p:cNvPr>
          <p:cNvGrpSpPr/>
          <p:nvPr/>
        </p:nvGrpSpPr>
        <p:grpSpPr>
          <a:xfrm>
            <a:off x="1177750" y="7248064"/>
            <a:ext cx="3322155" cy="750446"/>
            <a:chOff x="1224642" y="7174200"/>
            <a:chExt cx="3322155" cy="750446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C33DA88A-847C-4BD4-8E6E-D60B7C46291B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E1E2FDE0-8DDF-405F-AB17-E84CAF3D31C1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과제목적</a:t>
                </a:r>
              </a:p>
            </p:txBody>
          </p:sp>
          <p:sp>
            <p:nvSpPr>
              <p:cNvPr id="75" name="직각 삼각형 74">
                <a:extLst>
                  <a:ext uri="{FF2B5EF4-FFF2-40B4-BE49-F238E27FC236}">
                    <a16:creationId xmlns:a16="http://schemas.microsoft.com/office/drawing/2014/main" id="{F78D9B11-03CA-4503-AFCE-F0D710235F1B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D30B06C8-C7C9-4170-9AE7-22CA7A8D56F5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C719D5C1-6724-4FA8-AA41-8FCD2A27AC57}"/>
              </a:ext>
            </a:extLst>
          </p:cNvPr>
          <p:cNvGrpSpPr/>
          <p:nvPr/>
        </p:nvGrpSpPr>
        <p:grpSpPr>
          <a:xfrm>
            <a:off x="1177750" y="11372756"/>
            <a:ext cx="3322155" cy="750446"/>
            <a:chOff x="1177750" y="13927106"/>
            <a:chExt cx="3322155" cy="750446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9F8AFB12-4348-46F7-B01C-1EA97C731CAA}"/>
                </a:ext>
              </a:extLst>
            </p:cNvPr>
            <p:cNvGrpSpPr/>
            <p:nvPr/>
          </p:nvGrpSpPr>
          <p:grpSpPr>
            <a:xfrm>
              <a:off x="1346479" y="13927106"/>
              <a:ext cx="3153426" cy="750446"/>
              <a:chOff x="2500298" y="285728"/>
              <a:chExt cx="1714512" cy="571504"/>
            </a:xfrm>
            <a:solidFill>
              <a:srgbClr val="ED7D31"/>
            </a:solidFill>
          </p:grpSpPr>
          <p:sp>
            <p:nvSpPr>
              <p:cNvPr id="77" name="직사각형 76">
                <a:extLst>
                  <a:ext uri="{FF2B5EF4-FFF2-40B4-BE49-F238E27FC236}">
                    <a16:creationId xmlns:a16="http://schemas.microsoft.com/office/drawing/2014/main" id="{68F7D807-034B-4EE0-A8B9-2081EB93B482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grpFill/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과제내용</a:t>
                </a:r>
              </a:p>
            </p:txBody>
          </p:sp>
          <p:sp>
            <p:nvSpPr>
              <p:cNvPr id="78" name="직각 삼각형 77">
                <a:extLst>
                  <a:ext uri="{FF2B5EF4-FFF2-40B4-BE49-F238E27FC236}">
                    <a16:creationId xmlns:a16="http://schemas.microsoft.com/office/drawing/2014/main" id="{900C1581-7B19-45B0-A753-F62A8AC64445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grpFill/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424DC27D-428F-494D-98A2-41566E390D4C}"/>
                </a:ext>
              </a:extLst>
            </p:cNvPr>
            <p:cNvSpPr/>
            <p:nvPr/>
          </p:nvSpPr>
          <p:spPr>
            <a:xfrm>
              <a:off x="1177750" y="13927106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ABD92A38-26C3-409B-B397-E86DBC113249}"/>
              </a:ext>
            </a:extLst>
          </p:cNvPr>
          <p:cNvGrpSpPr/>
          <p:nvPr/>
        </p:nvGrpSpPr>
        <p:grpSpPr>
          <a:xfrm>
            <a:off x="1177750" y="23833908"/>
            <a:ext cx="5041211" cy="750446"/>
            <a:chOff x="1224642" y="23461188"/>
            <a:chExt cx="5041211" cy="750446"/>
          </a:xfrm>
        </p:grpSpPr>
        <p:sp>
          <p:nvSpPr>
            <p:cNvPr id="84" name="직사각형 43">
              <a:extLst>
                <a:ext uri="{FF2B5EF4-FFF2-40B4-BE49-F238E27FC236}">
                  <a16:creationId xmlns:a16="http://schemas.microsoft.com/office/drawing/2014/main" id="{EC56BE77-10A4-4E54-97BD-4301BA2FDBFE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활용방안 및 기대효과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0443CA68-EFD7-4E59-9B4D-5DE78D991345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2B579D1-C527-410A-B54C-38BEE5573B9D}"/>
              </a:ext>
            </a:extLst>
          </p:cNvPr>
          <p:cNvSpPr txBox="1"/>
          <p:nvPr/>
        </p:nvSpPr>
        <p:spPr>
          <a:xfrm>
            <a:off x="593271" y="2190740"/>
            <a:ext cx="148219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GAN </a:t>
            </a:r>
            <a:r>
              <a:rPr lang="ko-KR" altLang="en-US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기반 의료 데이터 증강을 통한 </a:t>
            </a:r>
            <a:endParaRPr lang="en-US" altLang="ko-KR" sz="66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성능 향상</a:t>
            </a:r>
            <a:endParaRPr lang="en-US" altLang="ko-KR" sz="66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C57B7F-DF50-49AC-A095-03EE6C257B4E}"/>
              </a:ext>
            </a:extLst>
          </p:cNvPr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AC38C2E-F1C5-46DD-B72A-A914A737D63C}"/>
              </a:ext>
            </a:extLst>
          </p:cNvPr>
          <p:cNvSpPr/>
          <p:nvPr/>
        </p:nvSpPr>
        <p:spPr>
          <a:xfrm>
            <a:off x="12410913" y="5100066"/>
            <a:ext cx="2771937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GAN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때문이야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EC1DA1-2890-4669-AD5C-D20EDF2640D8}"/>
              </a:ext>
            </a:extLst>
          </p:cNvPr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김진국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AF4853E-787E-49CF-AEBC-50EEF4D5D0CD}"/>
              </a:ext>
            </a:extLst>
          </p:cNvPr>
          <p:cNvSpPr/>
          <p:nvPr/>
        </p:nvSpPr>
        <p:spPr>
          <a:xfrm>
            <a:off x="12410913" y="5832880"/>
            <a:ext cx="5953287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이승리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서영재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서원진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최재홍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9BE062-29DD-4BBE-8963-CEDC94901C69}"/>
              </a:ext>
            </a:extLst>
          </p:cNvPr>
          <p:cNvSpPr txBox="1"/>
          <p:nvPr/>
        </p:nvSpPr>
        <p:spPr>
          <a:xfrm>
            <a:off x="1346478" y="8147995"/>
            <a:ext cx="19056072" cy="2966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3302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딥러닝 기술 활용에 있어 가장 필수적인 해결 과제는 학습에 필요한 데이터를 충분히 확보하는 것이다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의료 데이터를 확보하는 과정에서 개인정보 보호 문제나 발병률이 높지 않은 경우에는 충분한 데이터 확보가 어렵다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딥러닝 학습에서 이미지 데이터가 부족한 경우 원본 데이터를 여러 기하학적인 방법을 통해 데이터를 증가하는 방법이 활용되고 있다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하지만 이 방법으로 추가적인 정보를 얻기에는 한계가 있다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r>
              <a:rPr lang="ko-KR" altLang="en-US" sz="2400" kern="10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이를 바탕으로 데이터 증가에 대한 필요성을 느끼고 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Generative adversarial networks(GAN)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을 통해 가상의 데이터를 생성하여 데이터 양을 증가시켜 신장과 신장암에 대한 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segmentation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을 진행하여 궁극적으로 기계학습 성능 향상을 하고자 하는 목적이다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2400" kern="10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30B079-3A48-4E2B-BBA9-A5C9F22C956D}"/>
              </a:ext>
            </a:extLst>
          </p:cNvPr>
          <p:cNvSpPr txBox="1"/>
          <p:nvPr/>
        </p:nvSpPr>
        <p:spPr>
          <a:xfrm>
            <a:off x="1346478" y="24718830"/>
            <a:ext cx="19056072" cy="4148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3302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GAN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을 통해 부족한 데이터를 증강하는 것 자체가 가치 있는 과정이며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이를 통해 인공지능 성능들을 높일 수 있다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데이터 세트에 대한 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GAN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모델을 훈련시켜 종양 세그먼트를 생성하는 것은 치료 및 수술 중에 의사에게 도움이 될 수 있는 양질의 종양 세그먼트를 생성하는 수단을 제공한다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가상 데이터는 본래의 데이터 수가 제한된 상황에서 데이터를 늘리는 데 사용할 수 있으며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,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 향후 인공지능 모델을 훈련하는 데 사용할 수 있다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이를 더 보완한다면 정확한 모델을 훈련하기 위한 실제 데이터가 충분하지 않은 질병을 감지하기 위한 훈련용 데이터를 생성할 수 있을 것이다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본 과제물의 기술을 변형한다면 다양한 데이터 분야에서 개인정보에 제한 없이 데이터를 확보하는 것이 가능하다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400" kern="100" spc="0" dirty="0">
                <a:solidFill>
                  <a:srgbClr val="000000"/>
                </a:solidFill>
                <a:effectLst/>
                <a:latin typeface="+mn-ea"/>
              </a:rPr>
              <a:t>본 기술이 의료 분야에만 국한되어 적용하는 것이 아닌 상대적으로 데이터가 부족한 산업까지 확장하여 상품화를 시킨다면 인공지능 산업에 선점을 기여하여 사회와 인류의 발전을 이루어 낼 것이다</a:t>
            </a:r>
            <a:r>
              <a:rPr lang="en-US" altLang="ko-KR" sz="2400" kern="10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  <a:endParaRPr lang="ko-KR" altLang="en-US" sz="2400" kern="10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B490CAD-98E7-4887-BDBF-6C9E1792CF89}"/>
              </a:ext>
            </a:extLst>
          </p:cNvPr>
          <p:cNvSpPr txBox="1"/>
          <p:nvPr/>
        </p:nvSpPr>
        <p:spPr>
          <a:xfrm>
            <a:off x="1262114" y="20722752"/>
            <a:ext cx="8671388" cy="24873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3302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+mn-ea"/>
              </a:rPr>
              <a:t>1) 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일반 데이터와 기본적인 </a:t>
            </a: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+mn-ea"/>
              </a:rPr>
              <a:t>augmentation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을 적용하여 학습을 진행</a:t>
            </a: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+mn-ea"/>
              </a:rPr>
              <a:t> </a:t>
            </a:r>
          </a:p>
          <a:p>
            <a:pPr marL="0" marR="3302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+mn-ea"/>
              </a:rPr>
              <a:t>2) U-Net 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모델을 구축하고 성능을 확인</a:t>
            </a:r>
            <a:endParaRPr lang="en-US" altLang="ko-KR" sz="2000" kern="10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3302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+mn-ea"/>
              </a:rPr>
              <a:t>3) Pix2Pix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를 통해 생성된 </a:t>
            </a: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+mn-ea"/>
              </a:rPr>
              <a:t>fake image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를 </a:t>
            </a: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+mn-ea"/>
              </a:rPr>
              <a:t>train dataset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에 추가</a:t>
            </a:r>
            <a:endParaRPr lang="en-US" altLang="ko-KR" sz="2000" kern="10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3302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+mn-ea"/>
              </a:rPr>
              <a:t>4) 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새로 구성한 데이터셋으로 </a:t>
            </a:r>
            <a:r>
              <a:rPr lang="en-US" altLang="ko-KR" sz="2000" kern="100" spc="0" dirty="0">
                <a:solidFill>
                  <a:srgbClr val="000000"/>
                </a:solidFill>
                <a:effectLst/>
                <a:latin typeface="+mn-ea"/>
              </a:rPr>
              <a:t>Segmentation 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작업 수행</a:t>
            </a:r>
            <a:endParaRPr lang="en-US" altLang="ko-KR" sz="2000" kern="10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3302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100" dirty="0">
                <a:solidFill>
                  <a:srgbClr val="000000"/>
                </a:solidFill>
                <a:latin typeface="+mn-ea"/>
              </a:rPr>
              <a:t>5) 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정확한 비교를 위해 </a:t>
            </a:r>
            <a:r>
              <a:rPr lang="ko-KR" altLang="en-US" sz="2000" kern="100" spc="0" dirty="0" err="1">
                <a:solidFill>
                  <a:srgbClr val="000000"/>
                </a:solidFill>
                <a:effectLst/>
                <a:latin typeface="+mn-ea"/>
              </a:rPr>
              <a:t>하이퍼</a:t>
            </a:r>
            <a:r>
              <a:rPr lang="ko-KR" altLang="en-US" sz="2000" kern="100" spc="0" dirty="0">
                <a:solidFill>
                  <a:srgbClr val="000000"/>
                </a:solidFill>
                <a:effectLst/>
                <a:latin typeface="+mn-ea"/>
              </a:rPr>
              <a:t> 파라미터의 값은 고정하여 학습을 진행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80BDA22-ECF9-4617-93E8-4B36153AC625}"/>
              </a:ext>
            </a:extLst>
          </p:cNvPr>
          <p:cNvGrpSpPr/>
          <p:nvPr/>
        </p:nvGrpSpPr>
        <p:grpSpPr>
          <a:xfrm>
            <a:off x="1308378" y="12549192"/>
            <a:ext cx="18808422" cy="6962761"/>
            <a:chOff x="1308378" y="13311516"/>
            <a:chExt cx="18561036" cy="7367978"/>
          </a:xfrm>
        </p:grpSpPr>
        <p:pic>
          <p:nvPicPr>
            <p:cNvPr id="1025" name="_x303322512">
              <a:extLst>
                <a:ext uri="{FF2B5EF4-FFF2-40B4-BE49-F238E27FC236}">
                  <a16:creationId xmlns:a16="http://schemas.microsoft.com/office/drawing/2014/main" id="{3CEE9444-933B-487D-B9F5-CF795807BE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8378" y="13311516"/>
              <a:ext cx="18561036" cy="7367978"/>
            </a:xfrm>
            <a:prstGeom prst="rect">
              <a:avLst/>
            </a:prstGeom>
            <a:noFill/>
            <a:ln w="22225">
              <a:solidFill>
                <a:srgbClr val="C2C2C2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A2783266-68B6-41F5-8BFC-2424983CB11F}"/>
                </a:ext>
              </a:extLst>
            </p:cNvPr>
            <p:cNvSpPr/>
            <p:nvPr/>
          </p:nvSpPr>
          <p:spPr>
            <a:xfrm>
              <a:off x="6218961" y="13658850"/>
              <a:ext cx="2460582" cy="2281943"/>
            </a:xfrm>
            <a:custGeom>
              <a:avLst/>
              <a:gdLst>
                <a:gd name="connsiteX0" fmla="*/ 0 w 2460582"/>
                <a:gd name="connsiteY0" fmla="*/ 0 h 1249891"/>
                <a:gd name="connsiteX1" fmla="*/ 2460582 w 2460582"/>
                <a:gd name="connsiteY1" fmla="*/ 0 h 1249891"/>
                <a:gd name="connsiteX2" fmla="*/ 2086336 w 2460582"/>
                <a:gd name="connsiteY2" fmla="*/ 1249891 h 1249891"/>
                <a:gd name="connsiteX3" fmla="*/ 374246 w 2460582"/>
                <a:gd name="connsiteY3" fmla="*/ 1249891 h 1249891"/>
                <a:gd name="connsiteX4" fmla="*/ 0 w 2460582"/>
                <a:gd name="connsiteY4" fmla="*/ 0 h 1249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0582" h="1249891">
                  <a:moveTo>
                    <a:pt x="0" y="0"/>
                  </a:moveTo>
                  <a:lnTo>
                    <a:pt x="2460582" y="0"/>
                  </a:lnTo>
                  <a:lnTo>
                    <a:pt x="2086336" y="1249891"/>
                  </a:lnTo>
                  <a:lnTo>
                    <a:pt x="374246" y="1249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pic>
          <p:nvPicPr>
            <p:cNvPr id="2050" name="_x300200840">
              <a:extLst>
                <a:ext uri="{FF2B5EF4-FFF2-40B4-BE49-F238E27FC236}">
                  <a16:creationId xmlns:a16="http://schemas.microsoft.com/office/drawing/2014/main" id="{3FBE73DB-2FE7-43BA-B7AA-88B06E8C2D6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0532"/>
            <a:stretch/>
          </p:blipFill>
          <p:spPr bwMode="auto">
            <a:xfrm>
              <a:off x="5949527" y="13449423"/>
              <a:ext cx="2850114" cy="6579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49" name="_x523146472">
              <a:extLst>
                <a:ext uri="{FF2B5EF4-FFF2-40B4-BE49-F238E27FC236}">
                  <a16:creationId xmlns:a16="http://schemas.microsoft.com/office/drawing/2014/main" id="{5034A56A-3A5B-4BF7-84A6-D0B8D6BA5E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0522"/>
            <a:stretch/>
          </p:blipFill>
          <p:spPr bwMode="auto">
            <a:xfrm>
              <a:off x="6021055" y="14234660"/>
              <a:ext cx="2850116" cy="6727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2F78570C-19DC-4283-B162-3CC45DA83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6329480"/>
              </p:ext>
            </p:extLst>
          </p:nvPr>
        </p:nvGraphicFramePr>
        <p:xfrm>
          <a:off x="9582150" y="19932289"/>
          <a:ext cx="10534651" cy="34591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57806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3084320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2992525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6369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Case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U-Net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U-Net2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63697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기존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Dataset </a:t>
                      </a:r>
                      <a:endParaRPr lang="ko-KR" altLang="en-US" sz="180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58.51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89.61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740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기하학적인 변형으로 인한 </a:t>
                      </a:r>
                      <a:endParaRPr lang="en-US" altLang="ko-KR" sz="180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Microsoft GothicNeo" panose="020B0500000101010101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데이터증강을 했을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 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85.70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88.93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63697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Train Dataset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에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Fake Data 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추가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88.70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87.50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7740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기하학적인 변형으로 인한 </a:t>
                      </a:r>
                      <a:endParaRPr lang="en-US" altLang="ko-KR" sz="180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Microsoft GothicNeo" panose="020B0500000101010101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Microsoft GothicNeo" panose="020B0500000101010101" pitchFamily="50" charset="-127"/>
                        </a:rPr>
                        <a:t>증강도 했을 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90.73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90.76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8EC498C8-90C7-4F10-B833-07AE6B7C3A19}"/>
              </a:ext>
            </a:extLst>
          </p:cNvPr>
          <p:cNvSpPr txBox="1"/>
          <p:nvPr/>
        </p:nvSpPr>
        <p:spPr>
          <a:xfrm>
            <a:off x="1262114" y="19941994"/>
            <a:ext cx="2441749" cy="7727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3302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200" b="1" kern="100" dirty="0">
                <a:solidFill>
                  <a:srgbClr val="000000"/>
                </a:solidFill>
                <a:latin typeface="+mn-ea"/>
              </a:rPr>
              <a:t>개발 내용</a:t>
            </a:r>
            <a:endParaRPr lang="ko-KR" altLang="en-US" sz="3200" b="1" kern="100" spc="0" dirty="0">
              <a:solidFill>
                <a:srgbClr val="000000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99828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540</TotalTime>
  <Words>329</Words>
  <Application>Microsoft Office PowerPoint</Application>
  <PresentationFormat>사용자 지정</PresentationFormat>
  <Paragraphs>33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Microsoft GothicNeo</vt:lpstr>
      <vt:lpstr>맑은 고딕</vt:lpstr>
      <vt:lpstr>Calibri Light</vt:lpstr>
      <vt:lpstr>KoPubWorld돋움체 Bold</vt:lpstr>
      <vt:lpstr>Arial</vt:lpstr>
      <vt:lpstr>Calibri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victory</cp:lastModifiedBy>
  <cp:revision>34</cp:revision>
  <dcterms:created xsi:type="dcterms:W3CDTF">2020-11-19T05:40:31Z</dcterms:created>
  <dcterms:modified xsi:type="dcterms:W3CDTF">2021-12-03T08:37:44Z</dcterms:modified>
</cp:coreProperties>
</file>

<file path=docProps/thumbnail.jpeg>
</file>